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335" r:id="rId5"/>
    <p:sldId id="456" r:id="rId6"/>
    <p:sldId id="467" r:id="rId7"/>
    <p:sldId id="487" r:id="rId8"/>
    <p:sldId id="472" r:id="rId9"/>
    <p:sldId id="488" r:id="rId10"/>
    <p:sldId id="493" r:id="rId11"/>
    <p:sldId id="489" r:id="rId12"/>
    <p:sldId id="490" r:id="rId13"/>
    <p:sldId id="492" r:id="rId14"/>
    <p:sldId id="494" r:id="rId15"/>
    <p:sldId id="469" r:id="rId16"/>
    <p:sldId id="471" r:id="rId17"/>
    <p:sldId id="453" r:id="rId18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C00"/>
    <a:srgbClr val="CF022B"/>
    <a:srgbClr val="D63031"/>
    <a:srgbClr val="FF7675"/>
    <a:srgbClr val="FFFFFF"/>
    <a:srgbClr val="4A3AD1"/>
    <a:srgbClr val="DFD9F7"/>
    <a:srgbClr val="F3F1FC"/>
    <a:srgbClr val="322393"/>
    <a:srgbClr val="0191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0" autoAdjust="0"/>
    <p:restoredTop sz="80138" autoAdjust="0"/>
  </p:normalViewPr>
  <p:slideViewPr>
    <p:cSldViewPr snapToGrid="0">
      <p:cViewPr>
        <p:scale>
          <a:sx n="100" d="100"/>
          <a:sy n="100" d="100"/>
        </p:scale>
        <p:origin x="48" y="-144"/>
      </p:cViewPr>
      <p:guideLst/>
    </p:cSldViewPr>
  </p:slideViewPr>
  <p:outlineViewPr>
    <p:cViewPr>
      <p:scale>
        <a:sx n="33" d="100"/>
        <a:sy n="33" d="100"/>
      </p:scale>
      <p:origin x="0" y="-4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48" d="100"/>
          <a:sy n="48" d="100"/>
        </p:scale>
        <p:origin x="276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IT-JEAN Sophie" userId="43b502c7-1ceb-4fb0-a159-33957134e831" providerId="ADAL" clId="{7B568F83-B8D6-4D5C-B2C3-3915778288E8}"/>
    <pc:docChg chg="modMainMaster">
      <pc:chgData name="PETIT-JEAN Sophie" userId="43b502c7-1ceb-4fb0-a159-33957134e831" providerId="ADAL" clId="{7B568F83-B8D6-4D5C-B2C3-3915778288E8}" dt="2022-02-25T16:14:47.137" v="3" actId="1076"/>
      <pc:docMkLst>
        <pc:docMk/>
      </pc:docMkLst>
      <pc:sldMasterChg chg="modSldLayout">
        <pc:chgData name="PETIT-JEAN Sophie" userId="43b502c7-1ceb-4fb0-a159-33957134e831" providerId="ADAL" clId="{7B568F83-B8D6-4D5C-B2C3-3915778288E8}" dt="2022-02-25T16:14:47.137" v="3" actId="1076"/>
        <pc:sldMasterMkLst>
          <pc:docMk/>
          <pc:sldMasterMk cId="1232752388" sldId="2147483660"/>
        </pc:sldMasterMkLst>
        <pc:sldLayoutChg chg="modSp mod">
          <pc:chgData name="PETIT-JEAN Sophie" userId="43b502c7-1ceb-4fb0-a159-33957134e831" providerId="ADAL" clId="{7B568F83-B8D6-4D5C-B2C3-3915778288E8}" dt="2022-02-25T16:14:47.137" v="3" actId="1076"/>
          <pc:sldLayoutMkLst>
            <pc:docMk/>
            <pc:sldMasterMk cId="1232752388" sldId="2147483660"/>
            <pc:sldLayoutMk cId="2449864601" sldId="2147483703"/>
          </pc:sldLayoutMkLst>
          <pc:picChg chg="mod">
            <ac:chgData name="PETIT-JEAN Sophie" userId="43b502c7-1ceb-4fb0-a159-33957134e831" providerId="ADAL" clId="{7B568F83-B8D6-4D5C-B2C3-3915778288E8}" dt="2022-02-25T16:14:47.137" v="3" actId="1076"/>
            <ac:picMkLst>
              <pc:docMk/>
              <pc:sldMasterMk cId="1232752388" sldId="2147483660"/>
              <pc:sldLayoutMk cId="2449864601" sldId="2147483703"/>
              <ac:picMk id="17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160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733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</a:t>
            </a:r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198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Hello </a:t>
            </a:r>
            <a:r>
              <a:rPr lang="fr-FR" dirty="0" smtClean="0"/>
              <a:t>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Faire tourner skribble.rs</a:t>
            </a:r>
            <a:endParaRPr lang="fr-FR" dirty="0" smtClean="0"/>
          </a:p>
          <a:p>
            <a:r>
              <a:rPr lang="fr-FR" dirty="0" smtClean="0"/>
              <a:t>Utilisation d’une image python pour exécuter</a:t>
            </a:r>
            <a:r>
              <a:rPr lang="fr-FR" baseline="0" dirty="0" smtClean="0"/>
              <a:t> un script</a:t>
            </a:r>
          </a:p>
          <a:p>
            <a:r>
              <a:rPr lang="fr-FR" baseline="0" dirty="0" smtClean="0"/>
              <a:t>Construire </a:t>
            </a:r>
            <a:r>
              <a:rPr lang="fr-FR" baseline="0" dirty="0" smtClean="0"/>
              <a:t>image avec docker </a:t>
            </a:r>
            <a:r>
              <a:rPr lang="fr-FR" baseline="0" dirty="0" smtClean="0"/>
              <a:t>file : python GUI</a:t>
            </a:r>
          </a:p>
          <a:p>
            <a:r>
              <a:rPr lang="fr-FR" baseline="0" dirty="0" smtClean="0"/>
              <a:t>Montrer avancement conteneurisation TIG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80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57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64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639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085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0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256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71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Docker Engine est 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l’application à installer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sur la machine hôte pour créer, exécuter et gérer des conteneurs Docker. Comme son nom l’indique, il s’agit du moteur du système Docker.</a:t>
            </a: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ce moteur qui regroupe et relie les différents composants entre eux. C’est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technologie client-serveur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permettant de créer et d’exécuter les conteneurs, et le terme Docker est souvent employé pour désigner Docker Engine.</a:t>
            </a:r>
          </a:p>
          <a:p>
            <a:endParaRPr lang="fr-FR" sz="1000" dirty="0" smtClean="0"/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Docker Daemon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traite les requêtes API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afin de gérer les différents aspects de l’installation tels que les images, les conteneurs ou les volumes de stockage.</a:t>
            </a:r>
          </a:p>
          <a:p>
            <a:endParaRPr lang="fr-FR" sz="1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client Docker est 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principale interface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permettant de communiquer avec le système Docker. Il reçoit les commandes par le biais de l’interface de ligne de commande et les transmet au Docker Daemon.</a:t>
            </a:r>
          </a:p>
          <a:p>
            <a:endParaRPr lang="fr-FR" sz="1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registre Docker est 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système de catalogage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permettant l’hébergement et le ” push and pull ” des images Docker. Il est possible d’utiliser votre propre registre local, ou l’un des nombreux services de registre hébergés par des tiers comme </a:t>
            </a:r>
            <a:r>
              <a:rPr lang="fr-FR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fr-FR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Quay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Amazon ECR, Google Container </a:t>
            </a:r>
            <a:r>
              <a:rPr lang="fr-FR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 </a:t>
            </a:r>
            <a:r>
              <a:rPr lang="fr-FR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Hub est le registre officiel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Docker. Il s’agit d’un répertoire </a:t>
            </a:r>
            <a:r>
              <a:rPr lang="fr-FR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permettant de gérer et de partager les conteneurs. On peut y trouver des images Docker de projets open source ou de vendeurs logiciels. Il est possible de télécharger ces images et de partager les vôtres.</a:t>
            </a:r>
          </a:p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0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68418" cy="54263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56" y="5891648"/>
            <a:ext cx="5426796" cy="7448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atr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C0C340-084C-4481-A747-9A3F5E49EFE1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68B834-A053-4780-9B87-C0F91182CC61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1EBF54-53A2-44F8-8C6F-661DD703B145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3240"/>
            <a:ext cx="5242392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46F477C-2C0A-4336-AF33-39C69D750AB8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0300" y="1743240"/>
            <a:ext cx="5254477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6B30CD-D3C4-469B-9057-A24B4F2A81D9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137" y="1744980"/>
            <a:ext cx="10751504" cy="4389120"/>
          </a:xfrm>
        </p:spPr>
        <p:txBody>
          <a:bodyPr numCol="2" spcCol="216000"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78838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MiseEn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42725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7B5A19-5797-4524-850C-E8808394B2F1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01840" y="1746300"/>
            <a:ext cx="4372560" cy="4387800"/>
          </a:xfrm>
          <a:solidFill>
            <a:schemeClr val="tx2"/>
          </a:solidFill>
        </p:spPr>
        <p:txBody>
          <a:bodyPr lIns="360000" tIns="252000" rIns="360000" bIns="252000"/>
          <a:lstStyle>
            <a:lvl1pPr marL="355600" indent="-355600">
              <a:buClr>
                <a:schemeClr val="bg1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30238" indent="-274638">
              <a:buClr>
                <a:schemeClr val="bg1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720725" indent="0">
              <a:defRPr>
                <a:solidFill>
                  <a:schemeClr val="bg1"/>
                </a:solidFill>
              </a:defRPr>
            </a:lvl3pPr>
            <a:lvl4pPr marL="893763" indent="0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17904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03740E-C81F-4BCB-AEED-EDF143232547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66948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164567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D2D2C270-5160-437C-A084-34FDE02A05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95285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092904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8344567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CE9DCD5E-4A5D-4AE3-B6E6-05FAB3D2F93B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10272904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2637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50256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178593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6430256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5366704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3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93479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5D266F-DF3A-4CF5-BEC3-AFE8475330C6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15513DE8-4DA1-4B1A-BE67-4F444956655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025504" y="1727941"/>
            <a:ext cx="4445771" cy="44061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38863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748043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4AFE6-A7B7-4270-96D2-17DD15005FD9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20001" y="1729348"/>
            <a:ext cx="10748099" cy="436903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949654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Chiffre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32A2CA-6D5E-4D0A-92C1-C948B8F9151C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B834FC3-F98F-48CD-8C3A-74E6A5FC3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3315" y="2401207"/>
            <a:ext cx="4027325" cy="1260000"/>
          </a:xfrm>
        </p:spPr>
        <p:txBody>
          <a:bodyPr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02D7D404-B1CB-4081-84BD-E6D4C57EB2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43315" y="996936"/>
            <a:ext cx="4027348" cy="1440000"/>
          </a:xfrm>
        </p:spPr>
        <p:txBody>
          <a:bodyPr anchor="t"/>
          <a:lstStyle>
            <a:lvl1pPr marL="0" indent="0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6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7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264465-018C-4CE7-9EEF-F968C4B6987F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2518" y="1200190"/>
            <a:ext cx="4028121" cy="252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004" y="5061382"/>
            <a:ext cx="3030306" cy="72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0121430-1EE7-44A0-892F-C49199285C09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2802C8B-B0EC-4743-AD22-84CA595D59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2992" y="2209366"/>
            <a:ext cx="3960000" cy="288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F49BC4E-DACB-4666-810C-5EFE8B6A173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87004" y="1766339"/>
            <a:ext cx="2454996" cy="317995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943034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39E359-64E5-480F-81E2-C2EC7BC80F12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2000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B9357445-E95E-4AFF-B86A-E38E02B9F6D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91278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3" name="Espace réservé du graphique 2">
            <a:extLst>
              <a:ext uri="{FF2B5EF4-FFF2-40B4-BE49-F238E27FC236}">
                <a16:creationId xmlns:a16="http://schemas.microsoft.com/office/drawing/2014/main" id="{89F97BC6-921E-4E5F-B035-247667FE4A8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364641" y="2225675"/>
            <a:ext cx="4105999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680434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680434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32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EA5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graphiques</a:t>
            </a:r>
            <a:endParaRPr lang="fr-FR" sz="1200" noProof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95025" y="-680434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88728" y="-680434"/>
            <a:ext cx="25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185791" y="-680434"/>
            <a:ext cx="252000" cy="2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31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0D3B59-935D-4CB1-A59E-79ABA15F064E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5488" y="1772921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tableau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tableaux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735648" y="3942718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tableau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E0C446-8B01-40DA-A3FA-EA5CC005B20F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9256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5BED94BE-DD75-4C1E-B01B-60AB1E40C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1227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8A1500B-D2DF-4999-AD43-F723055563B0}"/>
              </a:ext>
            </a:extLst>
          </p:cNvPr>
          <p:cNvCxnSpPr>
            <a:cxnSpLocks/>
          </p:cNvCxnSpPr>
          <p:nvPr userDrawn="1"/>
        </p:nvCxnSpPr>
        <p:spPr>
          <a:xfrm>
            <a:off x="719138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876B217-9621-42D1-8A29-7EBFCB884D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162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endParaRPr lang="fr-FR" noProof="0" dirty="0"/>
          </a:p>
        </p:txBody>
      </p:sp>
      <p:sp>
        <p:nvSpPr>
          <p:cNvPr id="16" name="Espace réservé pour une image  2">
            <a:extLst>
              <a:ext uri="{FF2B5EF4-FFF2-40B4-BE49-F238E27FC236}">
                <a16:creationId xmlns:a16="http://schemas.microsoft.com/office/drawing/2014/main" id="{75CC39B0-0E8B-4CE2-B9AD-73D04280452F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543133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34B360F-4240-4975-83EB-12C71F3BB999}"/>
              </a:ext>
            </a:extLst>
          </p:cNvPr>
          <p:cNvCxnSpPr>
            <a:cxnSpLocks/>
          </p:cNvCxnSpPr>
          <p:nvPr userDrawn="1"/>
        </p:nvCxnSpPr>
        <p:spPr>
          <a:xfrm>
            <a:off x="4541044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2" name="ZoneTexte 2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uatrièmede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73201" cy="6105596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3C7AA-9A61-49A9-89D3-294B30D72786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Rou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7" name="ZoneTexte 16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5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19"/>
            <a:ext cx="12192000" cy="611428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106" y="174147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AC561C5-5EB1-49F1-8B17-A5FF9185E34E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250" y="1741479"/>
            <a:ext cx="9851389" cy="60961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106" y="2403943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9250" y="2403944"/>
            <a:ext cx="9851389" cy="611523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23106" y="3066407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9250" y="3066408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23106" y="3728871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9250" y="3728872"/>
            <a:ext cx="9851389" cy="61199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3106" y="4391335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9250" y="4391335"/>
            <a:ext cx="9851389" cy="61723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23106" y="505379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9250" y="5053799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0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Grand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33D37D-7CC5-4D7A-98DB-395D241DA4AD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846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Petit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F000D30-E9B8-4763-9651-B140EF89E98E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6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9E5F9-4CCA-4E5A-9333-8A8CC3D327A7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39C627-07CC-4281-914B-B27B91B2DBDD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ois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E10FA04-03A1-48AC-A633-CB9612678E12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01C5AE9B-7361-4061-A4B2-66080F1801CF}" type="datetime1">
              <a:rPr lang="fr-FR" noProof="0" smtClean="0"/>
              <a:t>04/04/2023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7" name="MSIPCMContentMarking" descr="{&quot;HashCode&quot;:-1489314896,&quot;Placement&quot;:&quot;Footer&quot;,&quot;Top&quot;:520.8117,&quot;Left&quot;:0.0,&quot;SlideWidth&quot;:960,&quot;SlideHeight&quot;:540}"/>
          <p:cNvSpPr txBox="1"/>
          <p:nvPr userDrawn="1"/>
        </p:nvSpPr>
        <p:spPr>
          <a:xfrm>
            <a:off x="0" y="6614309"/>
            <a:ext cx="1304575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</a:rPr>
              <a:t>C2 – Usage restreint </a:t>
            </a:r>
            <a:endParaRPr lang="fr-FR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  <p:sldLayoutId id="2147483701" r:id="rId3"/>
    <p:sldLayoutId id="2147483706" r:id="rId4"/>
    <p:sldLayoutId id="2147483704" r:id="rId5"/>
    <p:sldLayoutId id="2147483707" r:id="rId6"/>
    <p:sldLayoutId id="2147483667" r:id="rId7"/>
    <p:sldLayoutId id="2147483669" r:id="rId8"/>
    <p:sldLayoutId id="2147483671" r:id="rId9"/>
    <p:sldLayoutId id="2147483673" r:id="rId10"/>
    <p:sldLayoutId id="2147483668" r:id="rId11"/>
    <p:sldLayoutId id="2147483708" r:id="rId12"/>
    <p:sldLayoutId id="2147483709" r:id="rId13"/>
    <p:sldLayoutId id="2147483728" r:id="rId14"/>
    <p:sldLayoutId id="2147483711" r:id="rId15"/>
    <p:sldLayoutId id="2147483715" r:id="rId16"/>
    <p:sldLayoutId id="2147483716" r:id="rId17"/>
    <p:sldLayoutId id="2147483712" r:id="rId18"/>
    <p:sldLayoutId id="2147483690" r:id="rId19"/>
    <p:sldLayoutId id="2147483689" r:id="rId20"/>
    <p:sldLayoutId id="2147483679" r:id="rId21"/>
    <p:sldLayoutId id="2147483713" r:id="rId22"/>
    <p:sldLayoutId id="2147483717" r:id="rId23"/>
    <p:sldLayoutId id="2147483718" r:id="rId24"/>
    <p:sldLayoutId id="2147483700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28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2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19555" y="3785955"/>
            <a:ext cx="6512517" cy="540000"/>
          </a:xfrm>
        </p:spPr>
        <p:txBody>
          <a:bodyPr/>
          <a:lstStyle/>
          <a:p>
            <a:r>
              <a:rPr lang="fr-FR" sz="1800" dirty="0" smtClean="0"/>
              <a:t>Introduction a la conteneurisation et docker</a:t>
            </a:r>
            <a:endParaRPr lang="fr-FR" sz="1800" dirty="0"/>
          </a:p>
        </p:txBody>
      </p:sp>
      <p:pic>
        <p:nvPicPr>
          <p:cNvPr id="1030" name="Picture 6" descr="https://external-preview.redd.it/fue2a8dUlz0f7pogTkBcWkrLhExwzgRo41_IBrwbBQY.jpg?auto=webp&amp;s=44b8acc3cba1ac5ff73372aeffd79c6bc71bcc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138" y="1394691"/>
            <a:ext cx="4393079" cy="30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3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10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 commencement, il n’y avait qu’un </a:t>
            </a:r>
            <a:r>
              <a:rPr lang="fr-FR" dirty="0" err="1" smtClean="0"/>
              <a:t>Dockerfile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</a:t>
            </a:r>
            <a:endParaRPr lang="fr-FR" dirty="0"/>
          </a:p>
        </p:txBody>
      </p:sp>
      <p:pic>
        <p:nvPicPr>
          <p:cNvPr id="2050" name="Picture 2" descr="Dockerfile Best Practices for Developers - DEV Comm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2406386"/>
            <a:ext cx="5715622" cy="24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l="505"/>
          <a:stretch/>
        </p:blipFill>
        <p:spPr>
          <a:xfrm>
            <a:off x="7296149" y="2239830"/>
            <a:ext cx="4378325" cy="2733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8437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Installation sur poste </a:t>
            </a:r>
            <a:r>
              <a:rPr lang="fr-FR" dirty="0" err="1" smtClean="0"/>
              <a:t>Sopra</a:t>
            </a:r>
            <a:r>
              <a:rPr lang="fr-FR" dirty="0" smtClean="0"/>
              <a:t> </a:t>
            </a:r>
            <a:r>
              <a:rPr lang="fr-FR" dirty="0" err="1" smtClean="0"/>
              <a:t>Steria</a:t>
            </a:r>
            <a:r>
              <a:rPr lang="fr-FR" baseline="30000" dirty="0"/>
              <a:t>®</a:t>
            </a:r>
            <a:endParaRPr lang="fr-FR" baseline="30000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</a:t>
            </a:r>
            <a:endParaRPr lang="fr-FR" dirty="0"/>
          </a:p>
        </p:txBody>
      </p:sp>
      <p:sp>
        <p:nvSpPr>
          <p:cNvPr id="2" name="AutoShape 2" descr="Docker For Windows | Understanding Docker For Windows |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7" y="2104610"/>
            <a:ext cx="4425056" cy="2584450"/>
          </a:xfrm>
          <a:prstGeom prst="rect">
            <a:avLst/>
          </a:prstGeom>
        </p:spPr>
      </p:pic>
      <p:pic>
        <p:nvPicPr>
          <p:cNvPr id="3078" name="Picture 6" descr="Microsoft Make it Easier to Install WSL on Windows 10 - OMG! Ubuntu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03" y="2104610"/>
            <a:ext cx="4522787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876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"/>
          <a:stretch/>
        </p:blipFill>
        <p:spPr>
          <a:xfrm>
            <a:off x="10886" y="-9148"/>
            <a:ext cx="6063342" cy="61238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Live-Demo : Docker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12</a:t>
            </a:fld>
            <a:endParaRPr lang="fr-FR" dirty="0"/>
          </a:p>
        </p:txBody>
      </p:sp>
      <p:sp>
        <p:nvSpPr>
          <p:cNvPr id="7" name="Triangle rectangle 6"/>
          <p:cNvSpPr/>
          <p:nvPr/>
        </p:nvSpPr>
        <p:spPr>
          <a:xfrm flipV="1">
            <a:off x="2345" y="-1"/>
            <a:ext cx="6083934" cy="880533"/>
          </a:xfrm>
          <a:prstGeom prst="rt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157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04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Questions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13</a:t>
            </a:fld>
            <a:endParaRPr lang="fr-FR" dirty="0"/>
          </a:p>
        </p:txBody>
      </p:sp>
      <p:pic>
        <p:nvPicPr>
          <p:cNvPr id="14" name="Picture 2" descr="3 questions à se poser pour déterminer un bon sujet de mémoi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233" y="0"/>
            <a:ext cx="6095999" cy="61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570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98CE046-ED9A-4BBC-8957-EF2DA830AAAB}"/>
              </a:ext>
            </a:extLst>
          </p:cNvPr>
          <p:cNvSpPr>
            <a:spLocks/>
          </p:cNvSpPr>
          <p:nvPr/>
        </p:nvSpPr>
        <p:spPr bwMode="auto">
          <a:xfrm>
            <a:off x="723703" y="2905324"/>
            <a:ext cx="180975" cy="161925"/>
          </a:xfrm>
          <a:custGeom>
            <a:avLst/>
            <a:gdLst>
              <a:gd name="T0" fmla="*/ 57 w 57"/>
              <a:gd name="T1" fmla="*/ 6 h 51"/>
              <a:gd name="T2" fmla="*/ 51 w 57"/>
              <a:gd name="T3" fmla="*/ 8 h 51"/>
              <a:gd name="T4" fmla="*/ 56 w 57"/>
              <a:gd name="T5" fmla="*/ 1 h 51"/>
              <a:gd name="T6" fmla="*/ 48 w 57"/>
              <a:gd name="T7" fmla="*/ 4 h 51"/>
              <a:gd name="T8" fmla="*/ 40 w 57"/>
              <a:gd name="T9" fmla="*/ 0 h 51"/>
              <a:gd name="T10" fmla="*/ 28 w 57"/>
              <a:gd name="T11" fmla="*/ 13 h 51"/>
              <a:gd name="T12" fmla="*/ 28 w 57"/>
              <a:gd name="T13" fmla="*/ 16 h 51"/>
              <a:gd name="T14" fmla="*/ 4 w 57"/>
              <a:gd name="T15" fmla="*/ 3 h 51"/>
              <a:gd name="T16" fmla="*/ 2 w 57"/>
              <a:gd name="T17" fmla="*/ 9 h 51"/>
              <a:gd name="T18" fmla="*/ 8 w 57"/>
              <a:gd name="T19" fmla="*/ 20 h 51"/>
              <a:gd name="T20" fmla="*/ 2 w 57"/>
              <a:gd name="T21" fmla="*/ 18 h 51"/>
              <a:gd name="T22" fmla="*/ 2 w 57"/>
              <a:gd name="T23" fmla="*/ 18 h 51"/>
              <a:gd name="T24" fmla="*/ 12 w 57"/>
              <a:gd name="T25" fmla="*/ 31 h 51"/>
              <a:gd name="T26" fmla="*/ 9 w 57"/>
              <a:gd name="T27" fmla="*/ 31 h 51"/>
              <a:gd name="T28" fmla="*/ 6 w 57"/>
              <a:gd name="T29" fmla="*/ 31 h 51"/>
              <a:gd name="T30" fmla="*/ 17 w 57"/>
              <a:gd name="T31" fmla="*/ 40 h 51"/>
              <a:gd name="T32" fmla="*/ 3 w 57"/>
              <a:gd name="T33" fmla="*/ 45 h 51"/>
              <a:gd name="T34" fmla="*/ 0 w 57"/>
              <a:gd name="T35" fmla="*/ 45 h 51"/>
              <a:gd name="T36" fmla="*/ 18 w 57"/>
              <a:gd name="T37" fmla="*/ 51 h 51"/>
              <a:gd name="T38" fmla="*/ 52 w 57"/>
              <a:gd name="T39" fmla="*/ 14 h 51"/>
              <a:gd name="T40" fmla="*/ 52 w 57"/>
              <a:gd name="T41" fmla="*/ 13 h 51"/>
              <a:gd name="T42" fmla="*/ 57 w 57"/>
              <a:gd name="T43" fmla="*/ 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7" h="51">
                <a:moveTo>
                  <a:pt x="57" y="6"/>
                </a:moveTo>
                <a:cubicBezTo>
                  <a:pt x="55" y="7"/>
                  <a:pt x="53" y="8"/>
                  <a:pt x="51" y="8"/>
                </a:cubicBezTo>
                <a:cubicBezTo>
                  <a:pt x="53" y="7"/>
                  <a:pt x="55" y="4"/>
                  <a:pt x="56" y="1"/>
                </a:cubicBezTo>
                <a:cubicBezTo>
                  <a:pt x="54" y="3"/>
                  <a:pt x="51" y="4"/>
                  <a:pt x="48" y="4"/>
                </a:cubicBezTo>
                <a:cubicBezTo>
                  <a:pt x="46" y="2"/>
                  <a:pt x="43" y="0"/>
                  <a:pt x="40" y="0"/>
                </a:cubicBezTo>
                <a:cubicBezTo>
                  <a:pt x="33" y="0"/>
                  <a:pt x="28" y="6"/>
                  <a:pt x="28" y="13"/>
                </a:cubicBezTo>
                <a:cubicBezTo>
                  <a:pt x="28" y="14"/>
                  <a:pt x="28" y="15"/>
                  <a:pt x="28" y="16"/>
                </a:cubicBezTo>
                <a:cubicBezTo>
                  <a:pt x="19" y="15"/>
                  <a:pt x="10" y="10"/>
                  <a:pt x="4" y="3"/>
                </a:cubicBezTo>
                <a:cubicBezTo>
                  <a:pt x="3" y="4"/>
                  <a:pt x="2" y="7"/>
                  <a:pt x="2" y="9"/>
                </a:cubicBezTo>
                <a:cubicBezTo>
                  <a:pt x="2" y="13"/>
                  <a:pt x="4" y="17"/>
                  <a:pt x="8" y="20"/>
                </a:cubicBezTo>
                <a:cubicBezTo>
                  <a:pt x="6" y="19"/>
                  <a:pt x="4" y="19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4"/>
                  <a:pt x="6" y="29"/>
                  <a:pt x="12" y="31"/>
                </a:cubicBezTo>
                <a:cubicBezTo>
                  <a:pt x="11" y="31"/>
                  <a:pt x="10" y="31"/>
                  <a:pt x="9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8" y="36"/>
                  <a:pt x="12" y="40"/>
                  <a:pt x="17" y="40"/>
                </a:cubicBezTo>
                <a:cubicBezTo>
                  <a:pt x="13" y="43"/>
                  <a:pt x="8" y="45"/>
                  <a:pt x="3" y="45"/>
                </a:cubicBezTo>
                <a:cubicBezTo>
                  <a:pt x="2" y="45"/>
                  <a:pt x="1" y="45"/>
                  <a:pt x="0" y="45"/>
                </a:cubicBezTo>
                <a:cubicBezTo>
                  <a:pt x="5" y="48"/>
                  <a:pt x="11" y="51"/>
                  <a:pt x="18" y="51"/>
                </a:cubicBezTo>
                <a:cubicBezTo>
                  <a:pt x="40" y="51"/>
                  <a:pt x="52" y="31"/>
                  <a:pt x="52" y="14"/>
                </a:cubicBezTo>
                <a:cubicBezTo>
                  <a:pt x="52" y="14"/>
                  <a:pt x="52" y="13"/>
                  <a:pt x="52" y="13"/>
                </a:cubicBezTo>
                <a:cubicBezTo>
                  <a:pt x="54" y="11"/>
                  <a:pt x="56" y="9"/>
                  <a:pt x="57" y="6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FBCF7C4-0272-47EF-A15D-DB21A456053B}"/>
              </a:ext>
            </a:extLst>
          </p:cNvPr>
          <p:cNvSpPr>
            <a:spLocks/>
          </p:cNvSpPr>
          <p:nvPr/>
        </p:nvSpPr>
        <p:spPr bwMode="auto">
          <a:xfrm>
            <a:off x="1055478" y="2883281"/>
            <a:ext cx="92075" cy="184150"/>
          </a:xfrm>
          <a:custGeom>
            <a:avLst/>
            <a:gdLst>
              <a:gd name="T0" fmla="*/ 18 w 27"/>
              <a:gd name="T1" fmla="*/ 19 h 58"/>
              <a:gd name="T2" fmla="*/ 18 w 27"/>
              <a:gd name="T3" fmla="*/ 13 h 58"/>
              <a:gd name="T4" fmla="*/ 20 w 27"/>
              <a:gd name="T5" fmla="*/ 10 h 58"/>
              <a:gd name="T6" fmla="*/ 26 w 27"/>
              <a:gd name="T7" fmla="*/ 10 h 58"/>
              <a:gd name="T8" fmla="*/ 26 w 27"/>
              <a:gd name="T9" fmla="*/ 0 h 58"/>
              <a:gd name="T10" fmla="*/ 18 w 27"/>
              <a:gd name="T11" fmla="*/ 0 h 58"/>
              <a:gd name="T12" fmla="*/ 6 w 27"/>
              <a:gd name="T13" fmla="*/ 12 h 58"/>
              <a:gd name="T14" fmla="*/ 6 w 27"/>
              <a:gd name="T15" fmla="*/ 19 h 58"/>
              <a:gd name="T16" fmla="*/ 0 w 27"/>
              <a:gd name="T17" fmla="*/ 19 h 58"/>
              <a:gd name="T18" fmla="*/ 0 w 27"/>
              <a:gd name="T19" fmla="*/ 29 h 58"/>
              <a:gd name="T20" fmla="*/ 6 w 27"/>
              <a:gd name="T21" fmla="*/ 29 h 58"/>
              <a:gd name="T22" fmla="*/ 6 w 27"/>
              <a:gd name="T23" fmla="*/ 58 h 58"/>
              <a:gd name="T24" fmla="*/ 18 w 27"/>
              <a:gd name="T25" fmla="*/ 58 h 58"/>
              <a:gd name="T26" fmla="*/ 18 w 27"/>
              <a:gd name="T27" fmla="*/ 29 h 58"/>
              <a:gd name="T28" fmla="*/ 26 w 27"/>
              <a:gd name="T29" fmla="*/ 29 h 58"/>
              <a:gd name="T30" fmla="*/ 27 w 27"/>
              <a:gd name="T31" fmla="*/ 19 h 58"/>
              <a:gd name="T32" fmla="*/ 18 w 27"/>
              <a:gd name="T33" fmla="*/ 1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58">
                <a:moveTo>
                  <a:pt x="18" y="19"/>
                </a:moveTo>
                <a:cubicBezTo>
                  <a:pt x="18" y="13"/>
                  <a:pt x="18" y="13"/>
                  <a:pt x="18" y="13"/>
                </a:cubicBezTo>
                <a:cubicBezTo>
                  <a:pt x="18" y="11"/>
                  <a:pt x="19" y="10"/>
                  <a:pt x="2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0"/>
                  <a:pt x="26" y="0"/>
                  <a:pt x="2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6" y="8"/>
                  <a:pt x="6" y="12"/>
                </a:cubicBezTo>
                <a:cubicBezTo>
                  <a:pt x="6" y="19"/>
                  <a:pt x="6" y="19"/>
                  <a:pt x="6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58"/>
                  <a:pt x="6" y="58"/>
                  <a:pt x="6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29"/>
                  <a:pt x="18" y="29"/>
                  <a:pt x="18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19"/>
                  <a:pt x="27" y="19"/>
                  <a:pt x="27" y="19"/>
                </a:cubicBezTo>
                <a:lnTo>
                  <a:pt x="18" y="19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C52EDD2-9D4F-4BF9-899D-F06D88DD01A8}"/>
              </a:ext>
            </a:extLst>
          </p:cNvPr>
          <p:cNvSpPr>
            <a:spLocks noEditPoints="1"/>
          </p:cNvSpPr>
          <p:nvPr/>
        </p:nvSpPr>
        <p:spPr bwMode="auto">
          <a:xfrm>
            <a:off x="1280871" y="2947773"/>
            <a:ext cx="168275" cy="120650"/>
          </a:xfrm>
          <a:custGeom>
            <a:avLst/>
            <a:gdLst>
              <a:gd name="T0" fmla="*/ 35 w 53"/>
              <a:gd name="T1" fmla="*/ 19 h 37"/>
              <a:gd name="T2" fmla="*/ 24 w 53"/>
              <a:gd name="T3" fmla="*/ 27 h 37"/>
              <a:gd name="T4" fmla="*/ 23 w 53"/>
              <a:gd name="T5" fmla="*/ 27 h 37"/>
              <a:gd name="T6" fmla="*/ 22 w 53"/>
              <a:gd name="T7" fmla="*/ 27 h 37"/>
              <a:gd name="T8" fmla="*/ 22 w 53"/>
              <a:gd name="T9" fmla="*/ 26 h 37"/>
              <a:gd name="T10" fmla="*/ 22 w 53"/>
              <a:gd name="T11" fmla="*/ 10 h 37"/>
              <a:gd name="T12" fmla="*/ 22 w 53"/>
              <a:gd name="T13" fmla="*/ 9 h 37"/>
              <a:gd name="T14" fmla="*/ 24 w 53"/>
              <a:gd name="T15" fmla="*/ 9 h 37"/>
              <a:gd name="T16" fmla="*/ 35 w 53"/>
              <a:gd name="T17" fmla="*/ 17 h 37"/>
              <a:gd name="T18" fmla="*/ 35 w 53"/>
              <a:gd name="T19" fmla="*/ 18 h 37"/>
              <a:gd name="T20" fmla="*/ 35 w 53"/>
              <a:gd name="T21" fmla="*/ 19 h 37"/>
              <a:gd name="T22" fmla="*/ 53 w 53"/>
              <a:gd name="T23" fmla="*/ 5 h 37"/>
              <a:gd name="T24" fmla="*/ 52 w 53"/>
              <a:gd name="T25" fmla="*/ 5 h 37"/>
              <a:gd name="T26" fmla="*/ 52 w 53"/>
              <a:gd name="T27" fmla="*/ 5 h 37"/>
              <a:gd name="T28" fmla="*/ 47 w 53"/>
              <a:gd name="T29" fmla="*/ 1 h 37"/>
              <a:gd name="T30" fmla="*/ 48 w 53"/>
              <a:gd name="T31" fmla="*/ 1 h 37"/>
              <a:gd name="T32" fmla="*/ 27 w 53"/>
              <a:gd name="T33" fmla="*/ 0 h 37"/>
              <a:gd name="T34" fmla="*/ 6 w 53"/>
              <a:gd name="T35" fmla="*/ 1 h 37"/>
              <a:gd name="T36" fmla="*/ 6 w 53"/>
              <a:gd name="T37" fmla="*/ 1 h 37"/>
              <a:gd name="T38" fmla="*/ 1 w 53"/>
              <a:gd name="T39" fmla="*/ 5 h 37"/>
              <a:gd name="T40" fmla="*/ 1 w 53"/>
              <a:gd name="T41" fmla="*/ 5 h 37"/>
              <a:gd name="T42" fmla="*/ 1 w 53"/>
              <a:gd name="T43" fmla="*/ 5 h 37"/>
              <a:gd name="T44" fmla="*/ 0 w 53"/>
              <a:gd name="T45" fmla="*/ 18 h 37"/>
              <a:gd name="T46" fmla="*/ 1 w 53"/>
              <a:gd name="T47" fmla="*/ 31 h 37"/>
              <a:gd name="T48" fmla="*/ 1 w 53"/>
              <a:gd name="T49" fmla="*/ 31 h 37"/>
              <a:gd name="T50" fmla="*/ 1 w 53"/>
              <a:gd name="T51" fmla="*/ 32 h 37"/>
              <a:gd name="T52" fmla="*/ 6 w 53"/>
              <a:gd name="T53" fmla="*/ 35 h 37"/>
              <a:gd name="T54" fmla="*/ 6 w 53"/>
              <a:gd name="T55" fmla="*/ 35 h 37"/>
              <a:gd name="T56" fmla="*/ 27 w 53"/>
              <a:gd name="T57" fmla="*/ 37 h 37"/>
              <a:gd name="T58" fmla="*/ 48 w 53"/>
              <a:gd name="T59" fmla="*/ 35 h 37"/>
              <a:gd name="T60" fmla="*/ 47 w 53"/>
              <a:gd name="T61" fmla="*/ 35 h 37"/>
              <a:gd name="T62" fmla="*/ 52 w 53"/>
              <a:gd name="T63" fmla="*/ 32 h 37"/>
              <a:gd name="T64" fmla="*/ 52 w 53"/>
              <a:gd name="T65" fmla="*/ 31 h 37"/>
              <a:gd name="T66" fmla="*/ 53 w 53"/>
              <a:gd name="T67" fmla="*/ 31 h 37"/>
              <a:gd name="T68" fmla="*/ 53 w 53"/>
              <a:gd name="T69" fmla="*/ 18 h 37"/>
              <a:gd name="T70" fmla="*/ 53 w 53"/>
              <a:gd name="T71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" h="37">
                <a:moveTo>
                  <a:pt x="35" y="19"/>
                </a:move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3" y="27"/>
                  <a:pt x="22" y="27"/>
                </a:cubicBezTo>
                <a:cubicBezTo>
                  <a:pt x="22" y="27"/>
                  <a:pt x="22" y="27"/>
                  <a:pt x="22" y="26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9"/>
                  <a:pt x="22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8"/>
                  <a:pt x="35" y="18"/>
                </a:cubicBezTo>
                <a:cubicBezTo>
                  <a:pt x="35" y="19"/>
                  <a:pt x="35" y="19"/>
                  <a:pt x="35" y="19"/>
                </a:cubicBezTo>
                <a:moveTo>
                  <a:pt x="53" y="5"/>
                </a:move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3"/>
                  <a:pt x="50" y="1"/>
                  <a:pt x="47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39" y="0"/>
                  <a:pt x="27" y="0"/>
                </a:cubicBezTo>
                <a:cubicBezTo>
                  <a:pt x="15" y="0"/>
                  <a:pt x="6" y="1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4" y="1"/>
                  <a:pt x="2" y="3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8"/>
                  <a:pt x="0" y="13"/>
                  <a:pt x="0" y="18"/>
                </a:cubicBezTo>
                <a:cubicBezTo>
                  <a:pt x="0" y="24"/>
                  <a:pt x="1" y="28"/>
                  <a:pt x="1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2"/>
                  <a:pt x="1" y="32"/>
                </a:cubicBezTo>
                <a:cubicBezTo>
                  <a:pt x="2" y="34"/>
                  <a:pt x="4" y="35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5"/>
                  <a:pt x="15" y="37"/>
                  <a:pt x="27" y="37"/>
                </a:cubicBezTo>
                <a:cubicBezTo>
                  <a:pt x="39" y="37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2" y="34"/>
                  <a:pt x="52" y="32"/>
                </a:cubicBezTo>
                <a:cubicBezTo>
                  <a:pt x="52" y="32"/>
                  <a:pt x="52" y="31"/>
                  <a:pt x="52" y="31"/>
                </a:cubicBezTo>
                <a:cubicBezTo>
                  <a:pt x="52" y="31"/>
                  <a:pt x="52" y="31"/>
                  <a:pt x="53" y="31"/>
                </a:cubicBezTo>
                <a:cubicBezTo>
                  <a:pt x="53" y="28"/>
                  <a:pt x="53" y="24"/>
                  <a:pt x="53" y="18"/>
                </a:cubicBezTo>
                <a:cubicBezTo>
                  <a:pt x="53" y="13"/>
                  <a:pt x="53" y="8"/>
                  <a:pt x="53" y="5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BFB87A-2ABC-42E2-ADC3-358E14922F27}"/>
              </a:ext>
            </a:extLst>
          </p:cNvPr>
          <p:cNvGrpSpPr/>
          <p:nvPr/>
        </p:nvGrpSpPr>
        <p:grpSpPr>
          <a:xfrm>
            <a:off x="1573003" y="2907887"/>
            <a:ext cx="171450" cy="160338"/>
            <a:chOff x="6010275" y="2889250"/>
            <a:chExt cx="171450" cy="160338"/>
          </a:xfrm>
          <a:solidFill>
            <a:schemeClr val="bg1"/>
          </a:solidFill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A07DC2FD-B27A-406B-A1BD-F9AF0BBD11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3450" y="2940050"/>
              <a:ext cx="34925" cy="109538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048FCDC-41E0-4BD7-8CDB-2D2A688840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7425" y="2940050"/>
              <a:ext cx="114300" cy="109538"/>
            </a:xfrm>
            <a:custGeom>
              <a:avLst/>
              <a:gdLst>
                <a:gd name="T0" fmla="*/ 23 w 36"/>
                <a:gd name="T1" fmla="*/ 0 h 34"/>
                <a:gd name="T2" fmla="*/ 12 w 36"/>
                <a:gd name="T3" fmla="*/ 6 h 34"/>
                <a:gd name="T4" fmla="*/ 12 w 36"/>
                <a:gd name="T5" fmla="*/ 0 h 34"/>
                <a:gd name="T6" fmla="*/ 0 w 36"/>
                <a:gd name="T7" fmla="*/ 0 h 34"/>
                <a:gd name="T8" fmla="*/ 0 w 36"/>
                <a:gd name="T9" fmla="*/ 34 h 34"/>
                <a:gd name="T10" fmla="*/ 12 w 36"/>
                <a:gd name="T11" fmla="*/ 34 h 34"/>
                <a:gd name="T12" fmla="*/ 12 w 36"/>
                <a:gd name="T13" fmla="*/ 16 h 34"/>
                <a:gd name="T14" fmla="*/ 12 w 36"/>
                <a:gd name="T15" fmla="*/ 13 h 34"/>
                <a:gd name="T16" fmla="*/ 18 w 36"/>
                <a:gd name="T17" fmla="*/ 9 h 34"/>
                <a:gd name="T18" fmla="*/ 24 w 36"/>
                <a:gd name="T19" fmla="*/ 17 h 34"/>
                <a:gd name="T20" fmla="*/ 24 w 36"/>
                <a:gd name="T21" fmla="*/ 34 h 34"/>
                <a:gd name="T22" fmla="*/ 36 w 36"/>
                <a:gd name="T23" fmla="*/ 34 h 34"/>
                <a:gd name="T24" fmla="*/ 36 w 36"/>
                <a:gd name="T25" fmla="*/ 16 h 34"/>
                <a:gd name="T26" fmla="*/ 23 w 36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4">
                  <a:moveTo>
                    <a:pt x="23" y="0"/>
                  </a:moveTo>
                  <a:cubicBezTo>
                    <a:pt x="17" y="0"/>
                    <a:pt x="13" y="3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4"/>
                    <a:pt x="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4"/>
                    <a:pt x="12" y="13"/>
                  </a:cubicBezTo>
                  <a:cubicBezTo>
                    <a:pt x="13" y="11"/>
                    <a:pt x="15" y="9"/>
                    <a:pt x="18" y="9"/>
                  </a:cubicBezTo>
                  <a:cubicBezTo>
                    <a:pt x="22" y="9"/>
                    <a:pt x="24" y="12"/>
                    <a:pt x="24" y="1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5"/>
                    <a:pt x="30" y="0"/>
                    <a:pt x="23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07266035-8A1D-4427-8DBA-371C66A8A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0275" y="2889250"/>
              <a:ext cx="41275" cy="3810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6 h 12"/>
                <a:gd name="T4" fmla="*/ 6 w 13"/>
                <a:gd name="T5" fmla="*/ 12 h 12"/>
                <a:gd name="T6" fmla="*/ 6 w 13"/>
                <a:gd name="T7" fmla="*/ 12 h 12"/>
                <a:gd name="T8" fmla="*/ 13 w 13"/>
                <a:gd name="T9" fmla="*/ 6 h 12"/>
                <a:gd name="T10" fmla="*/ 6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" y="12"/>
                    <a:pt x="13" y="10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925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723106" y="2037039"/>
            <a:ext cx="792000" cy="612000"/>
          </a:xfrm>
        </p:spPr>
        <p:txBody>
          <a:bodyPr/>
          <a:lstStyle/>
          <a:p>
            <a:r>
              <a:rPr lang="fr-FR" sz="4000" dirty="0"/>
              <a:t>01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1619251" y="2037039"/>
            <a:ext cx="6621236" cy="609619"/>
          </a:xfrm>
        </p:spPr>
        <p:txBody>
          <a:bodyPr/>
          <a:lstStyle/>
          <a:p>
            <a:r>
              <a:rPr lang="fr-FR" dirty="0" smtClean="0"/>
              <a:t>La conteneurisation : Concepts clés, Avantages et Inconvénients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4"/>
          </p:nvPr>
        </p:nvSpPr>
        <p:spPr>
          <a:xfrm>
            <a:off x="723106" y="2699503"/>
            <a:ext cx="792000" cy="612000"/>
          </a:xfrm>
        </p:spPr>
        <p:txBody>
          <a:bodyPr/>
          <a:lstStyle/>
          <a:p>
            <a:r>
              <a:rPr lang="fr-FR" sz="4000" dirty="0"/>
              <a:t>02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1619251" y="2699504"/>
            <a:ext cx="4944836" cy="611523"/>
          </a:xfrm>
        </p:spPr>
        <p:txBody>
          <a:bodyPr/>
          <a:lstStyle/>
          <a:p>
            <a:r>
              <a:rPr lang="fr-FR" dirty="0" smtClean="0"/>
              <a:t>Docker : </a:t>
            </a:r>
            <a:r>
              <a:rPr lang="fr-FR" dirty="0" err="1" smtClean="0"/>
              <a:t>Késako</a:t>
            </a:r>
            <a:r>
              <a:rPr lang="fr-FR" dirty="0" smtClean="0"/>
              <a:t>, </a:t>
            </a:r>
            <a:r>
              <a:rPr lang="fr-FR" dirty="0" smtClean="0"/>
              <a:t>écosystème, </a:t>
            </a:r>
            <a:r>
              <a:rPr lang="fr-FR" dirty="0" smtClean="0"/>
              <a:t>WSL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6"/>
          </p:nvPr>
        </p:nvSpPr>
        <p:spPr>
          <a:xfrm>
            <a:off x="723106" y="3361967"/>
            <a:ext cx="792000" cy="612000"/>
          </a:xfrm>
        </p:spPr>
        <p:txBody>
          <a:bodyPr/>
          <a:lstStyle/>
          <a:p>
            <a:r>
              <a:rPr lang="fr-FR" sz="4000" dirty="0"/>
              <a:t>03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1619250" y="3361968"/>
            <a:ext cx="6174921" cy="612000"/>
          </a:xfrm>
        </p:spPr>
        <p:txBody>
          <a:bodyPr/>
          <a:lstStyle/>
          <a:p>
            <a:r>
              <a:rPr lang="fr-FR" dirty="0" smtClean="0"/>
              <a:t>Live-Demo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idx="18"/>
          </p:nvPr>
        </p:nvSpPr>
        <p:spPr>
          <a:xfrm>
            <a:off x="723106" y="4024431"/>
            <a:ext cx="792000" cy="612000"/>
          </a:xfrm>
        </p:spPr>
        <p:txBody>
          <a:bodyPr/>
          <a:lstStyle/>
          <a:p>
            <a:r>
              <a:rPr lang="fr-FR" sz="4000" dirty="0"/>
              <a:t>04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9"/>
          </p:nvPr>
        </p:nvSpPr>
        <p:spPr>
          <a:xfrm>
            <a:off x="1619250" y="4024432"/>
            <a:ext cx="6708321" cy="611999"/>
          </a:xfrm>
        </p:spPr>
        <p:txBody>
          <a:bodyPr/>
          <a:lstStyle/>
          <a:p>
            <a:r>
              <a:rPr lang="fr-FR" dirty="0" smtClean="0"/>
              <a:t>Questions</a:t>
            </a:r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11" y="2018912"/>
            <a:ext cx="3473629" cy="2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conteneurisation</a:t>
            </a:r>
            <a:endParaRPr lang="fr-FR" dirty="0" smtClean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3</a:t>
            </a:fld>
            <a:endParaRPr lang="fr-FR" dirty="0"/>
          </a:p>
        </p:txBody>
      </p:sp>
      <p:pic>
        <p:nvPicPr>
          <p:cNvPr id="15" name="Picture 4" descr="Nouveau programme d'études en géomatique | UdeMNouvel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0" y="-10467"/>
            <a:ext cx="6086279" cy="61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group-cva.com/wp-content/uploads/2021/06/GROUPCVA_geomatique_ref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9625" y="-10467"/>
            <a:ext cx="6100544" cy="611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887" y="12019"/>
            <a:ext cx="6096001" cy="6126238"/>
          </a:xfrm>
          <a:prstGeom prst="rect">
            <a:avLst/>
          </a:prstGeom>
        </p:spPr>
      </p:pic>
      <p:sp>
        <p:nvSpPr>
          <p:cNvPr id="9" name="Triangle rectangle 8"/>
          <p:cNvSpPr/>
          <p:nvPr/>
        </p:nvSpPr>
        <p:spPr>
          <a:xfrm flipV="1">
            <a:off x="2345" y="-1"/>
            <a:ext cx="6083934" cy="880533"/>
          </a:xfrm>
          <a:prstGeom prst="rt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248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Conteneurisation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838883" y="2514271"/>
            <a:ext cx="105129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2800" dirty="0" smtClean="0"/>
              <a:t>	« La conteneurisation consiste à rassembler le code du logiciel et tous ses composants (bibliothèques, </a:t>
            </a:r>
            <a:r>
              <a:rPr lang="fr-FR" sz="2800" dirty="0" err="1" smtClean="0"/>
              <a:t>frameworks</a:t>
            </a:r>
            <a:r>
              <a:rPr lang="fr-FR" sz="2800" dirty="0" smtClean="0"/>
              <a:t> et autres dépendances) de manière à les isoler dans leur propre </a:t>
            </a:r>
            <a:r>
              <a:rPr lang="fr-FR" sz="2800" b="1" dirty="0" smtClean="0"/>
              <a:t>conteneur</a:t>
            </a:r>
            <a:r>
              <a:rPr lang="fr-FR" sz="2800" dirty="0" smtClean="0"/>
              <a:t> 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500678" y="4289940"/>
            <a:ext cx="616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400" dirty="0" err="1" smtClean="0"/>
              <a:t>RedHat</a:t>
            </a:r>
            <a:r>
              <a:rPr lang="fr-FR" sz="2400" dirty="0" smtClean="0"/>
              <a:t> - 8 avril 2021</a:t>
            </a:r>
          </a:p>
        </p:txBody>
      </p:sp>
      <p:pic>
        <p:nvPicPr>
          <p:cNvPr id="2050" name="Picture 2" descr="Fichier:Red Hat logo.svg — Wikipé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65" y="4181366"/>
            <a:ext cx="945407" cy="71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0" y="153348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2000" dirty="0" smtClean="0">
                <a:solidFill>
                  <a:srgbClr val="FF0000"/>
                </a:solidFill>
              </a:rPr>
              <a:t>(Cette slide n’est pas </a:t>
            </a:r>
            <a:r>
              <a:rPr lang="fr-FR" sz="2000" dirty="0" smtClean="0">
                <a:solidFill>
                  <a:srgbClr val="FF0000"/>
                </a:solidFill>
              </a:rPr>
              <a:t>sponsorisée)</a:t>
            </a:r>
            <a:endParaRPr lang="fr-FR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09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.webnet.fr/wp-content/uploads/2020/03/VM-vs-Dock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888" y="134112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5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Différences entre conteneurisation et </a:t>
            </a:r>
            <a:r>
              <a:rPr lang="fr-FR" dirty="0" smtClean="0"/>
              <a:t>virtualisation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Conteneurisation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6094888" y="3929743"/>
            <a:ext cx="5541941" cy="512312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064" y="3614057"/>
            <a:ext cx="1489648" cy="991283"/>
          </a:xfrm>
          <a:prstGeom prst="rect">
            <a:avLst/>
          </a:prstGeom>
        </p:spPr>
      </p:pic>
      <p:pic>
        <p:nvPicPr>
          <p:cNvPr id="1028" name="Picture 4" descr="Formation Podman – Ambient 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352461"/>
            <a:ext cx="1905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à coins arrondis 24"/>
          <p:cNvSpPr/>
          <p:nvPr/>
        </p:nvSpPr>
        <p:spPr>
          <a:xfrm>
            <a:off x="543177" y="4474027"/>
            <a:ext cx="5541941" cy="512312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1030" name="Picture 6" descr="Oracle VM VirtualBox — Wikipé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90" y="3977905"/>
            <a:ext cx="1254869" cy="12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83497" y="4185898"/>
            <a:ext cx="1191280" cy="1046876"/>
          </a:xfrm>
          <a:prstGeom prst="rect">
            <a:avLst/>
          </a:prstGeom>
          <a:solidFill>
            <a:srgbClr val="FFFFFF">
              <a:alpha val="7490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29" name="Picture 8" descr="VMware Horizon 8 – Installation, Configuration et Administration - Themanis  Votre centre de formation sur Toulou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2" y="3728086"/>
            <a:ext cx="1754505" cy="175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781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6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Avantages et Inconvénients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Conteneurisation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6030686" y="1643743"/>
            <a:ext cx="0" cy="413657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Plus - Icônes panneaux gratui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50808" y="1643743"/>
            <a:ext cx="350384" cy="3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0" y="2129599"/>
            <a:ext cx="60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/>
              <a:t>Application conteneurisée indépendante</a:t>
            </a:r>
            <a:endParaRPr lang="fr-FR" sz="2400" dirty="0" smtClean="0"/>
          </a:p>
        </p:txBody>
      </p:sp>
      <p:grpSp>
        <p:nvGrpSpPr>
          <p:cNvPr id="13" name="Groupe 12"/>
          <p:cNvGrpSpPr/>
          <p:nvPr/>
        </p:nvGrpSpPr>
        <p:grpSpPr>
          <a:xfrm>
            <a:off x="8978903" y="1769181"/>
            <a:ext cx="350854" cy="98426"/>
            <a:chOff x="9060745" y="1768474"/>
            <a:chExt cx="350854" cy="98426"/>
          </a:xfrm>
        </p:grpSpPr>
        <p:sp>
          <p:nvSpPr>
            <p:cNvPr id="10" name="Rectangle à coins arrondis 9"/>
            <p:cNvSpPr/>
            <p:nvPr/>
          </p:nvSpPr>
          <p:spPr>
            <a:xfrm>
              <a:off x="9236407" y="1768475"/>
              <a:ext cx="175192" cy="98425"/>
            </a:xfrm>
            <a:prstGeom prst="roundRect">
              <a:avLst/>
            </a:prstGeom>
            <a:solidFill>
              <a:srgbClr val="D6303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Rectangle à coins arrondis 20"/>
            <p:cNvSpPr/>
            <p:nvPr/>
          </p:nvSpPr>
          <p:spPr>
            <a:xfrm>
              <a:off x="9060745" y="1768474"/>
              <a:ext cx="175192" cy="98425"/>
            </a:xfrm>
            <a:prstGeom prst="roundRect">
              <a:avLst/>
            </a:prstGeom>
            <a:solidFill>
              <a:srgbClr val="FF767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89654" y="1768474"/>
              <a:ext cx="45719" cy="98425"/>
            </a:xfrm>
            <a:prstGeom prst="rect">
              <a:avLst/>
            </a:prstGeom>
            <a:solidFill>
              <a:srgbClr val="FF767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 smtClean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235373" y="1768474"/>
              <a:ext cx="45719" cy="98425"/>
            </a:xfrm>
            <a:prstGeom prst="rect">
              <a:avLst/>
            </a:prstGeom>
            <a:solidFill>
              <a:srgbClr val="D6303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-14151" y="2636487"/>
            <a:ext cx="60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/>
              <a:t>Environnements d'exécution légers</a:t>
            </a:r>
            <a:endParaRPr lang="fr-FR" sz="2400" dirty="0" smtClean="0"/>
          </a:p>
        </p:txBody>
      </p:sp>
      <p:sp>
        <p:nvSpPr>
          <p:cNvPr id="28" name="ZoneTexte 27"/>
          <p:cNvSpPr txBox="1"/>
          <p:nvPr/>
        </p:nvSpPr>
        <p:spPr>
          <a:xfrm>
            <a:off x="-1114" y="3143375"/>
            <a:ext cx="60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 err="1" smtClean="0"/>
              <a:t>Versionnement</a:t>
            </a:r>
            <a:r>
              <a:rPr lang="fr-FR" dirty="0" smtClean="0"/>
              <a:t> des sources</a:t>
            </a:r>
            <a:endParaRPr lang="fr-FR" sz="2400" dirty="0" smtClean="0"/>
          </a:p>
        </p:txBody>
      </p:sp>
      <p:sp>
        <p:nvSpPr>
          <p:cNvPr id="30" name="ZoneTexte 29"/>
          <p:cNvSpPr txBox="1"/>
          <p:nvPr/>
        </p:nvSpPr>
        <p:spPr>
          <a:xfrm>
            <a:off x="-14151" y="3650263"/>
            <a:ext cx="60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 smtClean="0"/>
              <a:t>Entreposage dans une </a:t>
            </a:r>
            <a:r>
              <a:rPr lang="fr-FR" dirty="0" err="1" smtClean="0"/>
              <a:t>registry</a:t>
            </a:r>
            <a:endParaRPr lang="fr-FR" sz="2400" dirty="0" smtClean="0"/>
          </a:p>
        </p:txBody>
      </p:sp>
      <p:sp>
        <p:nvSpPr>
          <p:cNvPr id="31" name="ZoneTexte 30"/>
          <p:cNvSpPr txBox="1"/>
          <p:nvPr/>
        </p:nvSpPr>
        <p:spPr>
          <a:xfrm>
            <a:off x="-14151" y="4157151"/>
            <a:ext cx="60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 smtClean="0"/>
              <a:t>Partage et modification de </a:t>
            </a:r>
            <a:r>
              <a:rPr lang="fr-FR" dirty="0" err="1" smtClean="0"/>
              <a:t>configs</a:t>
            </a:r>
            <a:r>
              <a:rPr lang="fr-FR" dirty="0" smtClean="0"/>
              <a:t> simplifiés</a:t>
            </a:r>
            <a:endParaRPr lang="fr-FR" sz="2400" dirty="0" smtClean="0"/>
          </a:p>
        </p:txBody>
      </p:sp>
      <p:sp>
        <p:nvSpPr>
          <p:cNvPr id="32" name="ZoneTexte 31"/>
          <p:cNvSpPr txBox="1"/>
          <p:nvPr/>
        </p:nvSpPr>
        <p:spPr>
          <a:xfrm>
            <a:off x="6094888" y="2046876"/>
            <a:ext cx="611888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 smtClean="0"/>
              <a:t>Peut être compliqué à aborder, philosophie différente </a:t>
            </a:r>
          </a:p>
          <a:p>
            <a:pPr algn="ctr">
              <a:spcBef>
                <a:spcPts val="600"/>
              </a:spcBef>
            </a:pPr>
            <a:r>
              <a:rPr lang="fr-FR" dirty="0" smtClean="0"/>
              <a:t>des VM</a:t>
            </a:r>
            <a:endParaRPr lang="fr-FR" sz="2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6094089" y="2937908"/>
            <a:ext cx="611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dirty="0" smtClean="0"/>
              <a:t>Failles de sécurités de l’OS peuvent compromettre les containers en cours </a:t>
            </a:r>
            <a:r>
              <a:rPr lang="fr-FR" dirty="0" smtClean="0"/>
              <a:t>d’</a:t>
            </a:r>
            <a:r>
              <a:rPr lang="fr-FR" dirty="0" smtClean="0"/>
              <a:t>e</a:t>
            </a:r>
            <a:r>
              <a:rPr lang="fr-FR" dirty="0" smtClean="0"/>
              <a:t>xécution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39883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03"/>
            <a:ext cx="12175817" cy="68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72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8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957670" y="2450366"/>
            <a:ext cx="105129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400" dirty="0" smtClean="0"/>
              <a:t>	«</a:t>
            </a:r>
            <a:r>
              <a:rPr lang="fr-FR" sz="2400" dirty="0"/>
              <a:t>  Docker est </a:t>
            </a:r>
            <a:r>
              <a:rPr lang="fr-FR" sz="2400" dirty="0" smtClean="0"/>
              <a:t>un moteur </a:t>
            </a:r>
            <a:r>
              <a:rPr lang="fr-FR" sz="2400" dirty="0" smtClean="0"/>
              <a:t>de container </a:t>
            </a:r>
            <a:r>
              <a:rPr lang="fr-FR" sz="2400" dirty="0"/>
              <a:t>qui vous permet de concevoir, tester et déployer des applications rapidement […] L'exécution de Docker sur AWS constitue pour les développeurs et les administrateurs un moyen fiable et peu coûteux de développer, livrer et exécuter des applications distribuées à toutes les échelles</a:t>
            </a:r>
            <a:r>
              <a:rPr lang="fr-FR" sz="2400" dirty="0" smtClean="0"/>
              <a:t> »</a:t>
            </a:r>
          </a:p>
        </p:txBody>
      </p:sp>
      <p:pic>
        <p:nvPicPr>
          <p:cNvPr id="4098" name="Picture 2" descr="Fichier:Amazon Web Services Logo.svg — Wikipé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835" y="4500580"/>
            <a:ext cx="885655" cy="53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0" y="153348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2000" dirty="0">
                <a:solidFill>
                  <a:srgbClr val="FF0000"/>
                </a:solidFill>
              </a:rPr>
              <a:t>(Cette slide n’est pas </a:t>
            </a:r>
            <a:r>
              <a:rPr lang="fr-FR" sz="2000" dirty="0" smtClean="0">
                <a:solidFill>
                  <a:srgbClr val="FF0000"/>
                </a:solidFill>
              </a:rPr>
              <a:t>sponsorisée </a:t>
            </a:r>
            <a:r>
              <a:rPr lang="fr-FR" sz="2000" dirty="0" smtClean="0">
                <a:solidFill>
                  <a:srgbClr val="FF0000"/>
                </a:solidFill>
              </a:rPr>
              <a:t>non plus)</a:t>
            </a:r>
          </a:p>
        </p:txBody>
      </p:sp>
    </p:spTree>
    <p:extLst>
      <p:ext uri="{BB962C8B-B14F-4D97-AF65-F5344CB8AC3E}">
        <p14:creationId xmlns:p14="http://schemas.microsoft.com/office/powerpoint/2010/main" val="3138507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/>
          <p:cNvCxnSpPr>
            <a:stCxn id="18" idx="4"/>
          </p:cNvCxnSpPr>
          <p:nvPr/>
        </p:nvCxnSpPr>
        <p:spPr>
          <a:xfrm flipH="1">
            <a:off x="8893553" y="4295304"/>
            <a:ext cx="1" cy="376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18" idx="0"/>
            <a:endCxn id="9" idx="4"/>
          </p:cNvCxnSpPr>
          <p:nvPr/>
        </p:nvCxnSpPr>
        <p:spPr>
          <a:xfrm flipH="1" flipV="1">
            <a:off x="8893547" y="2176782"/>
            <a:ext cx="7" cy="409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8039025" y="2586247"/>
            <a:ext cx="1709057" cy="1709057"/>
          </a:xfrm>
          <a:prstGeom prst="ellipse">
            <a:avLst/>
          </a:prstGeom>
          <a:solidFill>
            <a:schemeClr val="bg1"/>
          </a:solidFill>
          <a:ln w="57150">
            <a:solidFill>
              <a:srgbClr val="CF02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9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2600260" cy="360000"/>
          </a:xfrm>
        </p:spPr>
        <p:txBody>
          <a:bodyPr/>
          <a:lstStyle/>
          <a:p>
            <a:r>
              <a:rPr lang="fr-FR" dirty="0" smtClean="0"/>
              <a:t>Tout un </a:t>
            </a:r>
            <a:r>
              <a:rPr lang="fr-FR" dirty="0" smtClean="0"/>
              <a:t>écosystème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719137" y="30480"/>
            <a:ext cx="2669153" cy="936000"/>
          </a:xfrm>
        </p:spPr>
        <p:txBody>
          <a:bodyPr/>
          <a:lstStyle/>
          <a:p>
            <a:r>
              <a:rPr lang="fr-FR" dirty="0" smtClean="0"/>
              <a:t>Docker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93" y="2928806"/>
            <a:ext cx="1538720" cy="1023938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8312803" y="1015294"/>
            <a:ext cx="1161488" cy="11614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82277" y="640552"/>
            <a:ext cx="1822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var( --e-global-typography-secondary-font-family )"/>
              </a:rPr>
              <a:t>Docker Engine</a:t>
            </a:r>
            <a:endParaRPr lang="fr-FR" sz="1600" b="1" dirty="0">
              <a:solidFill>
                <a:srgbClr val="000000"/>
              </a:solidFill>
              <a:latin typeface="var( --e-global-typography-secondary-font-family )"/>
            </a:endParaRPr>
          </a:p>
        </p:txBody>
      </p:sp>
      <p:cxnSp>
        <p:nvCxnSpPr>
          <p:cNvPr id="31" name="Connecteur droit avec flèche 30"/>
          <p:cNvCxnSpPr>
            <a:stCxn id="18" idx="2"/>
          </p:cNvCxnSpPr>
          <p:nvPr/>
        </p:nvCxnSpPr>
        <p:spPr>
          <a:xfrm flipH="1">
            <a:off x="7580443" y="3440776"/>
            <a:ext cx="4585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142582" y="2484531"/>
            <a:ext cx="1706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rgbClr val="000000"/>
                </a:solidFill>
                <a:latin typeface="var( --e-global-typography-secondary-font-family )"/>
              </a:rPr>
              <a:t>Docker Client</a:t>
            </a:r>
            <a:endParaRPr lang="fr-FR" b="1" dirty="0">
              <a:solidFill>
                <a:srgbClr val="000000"/>
              </a:solidFill>
              <a:latin typeface="var( --e-global-typography-secondary-font-family )"/>
            </a:endParaRPr>
          </a:p>
        </p:txBody>
      </p:sp>
      <p:cxnSp>
        <p:nvCxnSpPr>
          <p:cNvPr id="39" name="Connecteur droit avec flèche 38"/>
          <p:cNvCxnSpPr>
            <a:stCxn id="18" idx="6"/>
          </p:cNvCxnSpPr>
          <p:nvPr/>
        </p:nvCxnSpPr>
        <p:spPr>
          <a:xfrm>
            <a:off x="9748082" y="3440776"/>
            <a:ext cx="458582" cy="2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ngine Gear Icons - Free SVG &amp; PNG Engine Gear Images -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962" y="1112453"/>
            <a:ext cx="967169" cy="96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Ellipse 52"/>
          <p:cNvSpPr/>
          <p:nvPr/>
        </p:nvSpPr>
        <p:spPr>
          <a:xfrm>
            <a:off x="6415136" y="2853863"/>
            <a:ext cx="1161488" cy="11614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1032" name="Picture 8" descr="Computer Icon Isolated Vector Modern Computer Mockup Laptop Computer  Information Technology Pc Vector Illustration Stock Illustration - Download  Image Now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68" y="2976189"/>
            <a:ext cx="1350249" cy="103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27" y="3195815"/>
            <a:ext cx="563973" cy="37529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934110" y="2484531"/>
            <a:ext cx="1706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rgbClr val="000000"/>
                </a:solidFill>
                <a:latin typeface="var( --e-global-typography-secondary-font-family )"/>
              </a:rPr>
              <a:t>Docker Hub</a:t>
            </a:r>
            <a:endParaRPr lang="fr-FR" b="1" dirty="0">
              <a:solidFill>
                <a:srgbClr val="000000"/>
              </a:solidFill>
              <a:latin typeface="var( --e-global-typography-secondary-font-family )"/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10206664" y="2853863"/>
            <a:ext cx="1161488" cy="11614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320" y="3271644"/>
            <a:ext cx="954176" cy="325926"/>
          </a:xfrm>
          <a:prstGeom prst="rect">
            <a:avLst/>
          </a:prstGeom>
        </p:spPr>
      </p:pic>
      <p:sp>
        <p:nvSpPr>
          <p:cNvPr id="66" name="Ellipse 65"/>
          <p:cNvSpPr/>
          <p:nvPr/>
        </p:nvSpPr>
        <p:spPr>
          <a:xfrm>
            <a:off x="8312801" y="4672186"/>
            <a:ext cx="1161488" cy="11614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982276" y="5863276"/>
            <a:ext cx="1822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var( --e-global-typography-secondary-font-family )"/>
              </a:rPr>
              <a:t>Docker Daemon</a:t>
            </a:r>
            <a:endParaRPr lang="fr-FR" sz="1600" b="1" dirty="0">
              <a:solidFill>
                <a:srgbClr val="000000"/>
              </a:solidFill>
              <a:latin typeface="var( --e-global-typography-secondary-font-family )"/>
            </a:endParaRPr>
          </a:p>
        </p:txBody>
      </p:sp>
      <p:pic>
        <p:nvPicPr>
          <p:cNvPr id="1034" name="Picture 10" descr="Understanding How the Docker Daemon and Docker CLI Work Together — Nick  Janetaki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37" y="1435047"/>
            <a:ext cx="4121444" cy="412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te bag « BALEINE SATAN !!! Baleine diable », par KERNALS | Redbubble"/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90326" y="4334998"/>
            <a:ext cx="1501728" cy="200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277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pra Steria Group">
  <a:themeElements>
    <a:clrScheme name="Personnalisé 96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1019_SOPRASTERIA_ModèlePowerPoint_FR_16-9--2-" id="{C08D7CBC-27C0-4E77-933E-550675E5F96F}" vid="{77662BC1-0B06-46D9-B7DD-22435AD93DA8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178473c-58e6-4bd5-a91f-c4ae20399444">
      <Terms xmlns="http://schemas.microsoft.com/office/infopath/2007/PartnerControls"/>
    </lcf76f155ced4ddcb4097134ff3c332f>
    <TaxCatchAll xmlns="41f22422-85ec-4a38-a88d-c6b097469e2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6AEADD85C12E4AA7E87014F348459D" ma:contentTypeVersion="14" ma:contentTypeDescription="Crée un document." ma:contentTypeScope="" ma:versionID="27a088e7ead50fbfe2090de264c4a3e3">
  <xsd:schema xmlns:xsd="http://www.w3.org/2001/XMLSchema" xmlns:xs="http://www.w3.org/2001/XMLSchema" xmlns:p="http://schemas.microsoft.com/office/2006/metadata/properties" xmlns:ns2="3178473c-58e6-4bd5-a91f-c4ae20399444" xmlns:ns3="41f22422-85ec-4a38-a88d-c6b097469e2a" targetNamespace="http://schemas.microsoft.com/office/2006/metadata/properties" ma:root="true" ma:fieldsID="38c06e2f365ab0dacf691bac64200ecf" ns2:_="" ns3:_="">
    <xsd:import namespace="3178473c-58e6-4bd5-a91f-c4ae20399444"/>
    <xsd:import namespace="41f22422-85ec-4a38-a88d-c6b097469e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78473c-58e6-4bd5-a91f-c4ae203994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000e2059-5ee7-47e9-8d7c-e5c5b9f97e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f22422-85ec-4a38-a88d-c6b097469e2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b21ec9f-22cd-42f9-803e-91d7cb9b6106}" ma:internalName="TaxCatchAll" ma:showField="CatchAllData" ma:web="41f22422-85ec-4a38-a88d-c6b097469e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CDE10-8C2E-4455-8DFD-39DE870FAAA8}">
  <ds:schemaRefs>
    <ds:schemaRef ds:uri="http://purl.org/dc/terms/"/>
    <ds:schemaRef ds:uri="http://schemas.openxmlformats.org/package/2006/metadata/core-properties"/>
    <ds:schemaRef ds:uri="41f22422-85ec-4a38-a88d-c6b097469e2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178473c-58e6-4bd5-a91f-c4ae2039944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DDAFBD-1C24-4A7F-8929-B5115FF0F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78473c-58e6-4bd5-a91f-c4ae20399444"/>
    <ds:schemaRef ds:uri="41f22422-85ec-4a38-a88d-c6b097469e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011019_SOPRASTERIA_ModèlePowerPoint_FR_16-9--2-</Template>
  <TotalTime>1478</TotalTime>
  <Words>677</Words>
  <Application>Microsoft Office PowerPoint</Application>
  <PresentationFormat>Grand écran</PresentationFormat>
  <Paragraphs>100</Paragraphs>
  <Slides>14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Tahoma</vt:lpstr>
      <vt:lpstr>var( --e-global-typography-secondary-font-family )</vt:lpstr>
      <vt:lpstr>Sopra Steria Group</vt:lpstr>
      <vt:lpstr>RDV TECH – A la bonne fran’tech</vt:lpstr>
      <vt:lpstr>Sommaire</vt:lpstr>
      <vt:lpstr>01</vt:lpstr>
      <vt:lpstr>Conteneurisation</vt:lpstr>
      <vt:lpstr>Conteneurisation</vt:lpstr>
      <vt:lpstr>Conteneurisation</vt:lpstr>
      <vt:lpstr>Présentation PowerPoint</vt:lpstr>
      <vt:lpstr>Docker</vt:lpstr>
      <vt:lpstr>Docker</vt:lpstr>
      <vt:lpstr>Docker</vt:lpstr>
      <vt:lpstr>Docker</vt:lpstr>
      <vt:lpstr>03</vt:lpstr>
      <vt:lpstr>04</vt:lpstr>
      <vt:lpstr>Merci.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RDV TECH – A la bonne fran’tech</dc:title>
  <dc:creator>BESSODES Julien</dc:creator>
  <cp:lastModifiedBy>BESSODES Julien</cp:lastModifiedBy>
  <cp:revision>110</cp:revision>
  <cp:lastPrinted>2019-06-20T07:36:54Z</cp:lastPrinted>
  <dcterms:created xsi:type="dcterms:W3CDTF">2022-10-04T12:33:13Z</dcterms:created>
  <dcterms:modified xsi:type="dcterms:W3CDTF">2023-04-04T14:39:31Z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0x0101004E6AEADD85C12E4AA7E87014F348459D</vt:lpwstr>
  </property>
  <property fmtid="{D5CDD505-2E9C-101B-9397-08002B2CF9AE}" pid="3" name="MediaServiceImageTags">
    <vt:lpwstr/>
  </property>
  <property fmtid="{D5CDD505-2E9C-101B-9397-08002B2CF9AE}" pid="4" name="MSIP_Label_7bd1f144-26ac-4410-8fdb-05c7de218e82_Enabled">
    <vt:lpwstr>true</vt:lpwstr>
  </property>
  <property fmtid="{D5CDD505-2E9C-101B-9397-08002B2CF9AE}" pid="5" name="MSIP_Label_7bd1f144-26ac-4410-8fdb-05c7de218e82_SetDate">
    <vt:lpwstr>2023-04-04T14:39:30Z</vt:lpwstr>
  </property>
  <property fmtid="{D5CDD505-2E9C-101B-9397-08002B2CF9AE}" pid="6" name="MSIP_Label_7bd1f144-26ac-4410-8fdb-05c7de218e82_Method">
    <vt:lpwstr>Standard</vt:lpwstr>
  </property>
  <property fmtid="{D5CDD505-2E9C-101B-9397-08002B2CF9AE}" pid="7" name="MSIP_Label_7bd1f144-26ac-4410-8fdb-05c7de218e82_Name">
    <vt:lpwstr>FR Usage restreint</vt:lpwstr>
  </property>
  <property fmtid="{D5CDD505-2E9C-101B-9397-08002B2CF9AE}" pid="8" name="MSIP_Label_7bd1f144-26ac-4410-8fdb-05c7de218e82_SiteId">
    <vt:lpwstr>8b87af7d-8647-4dc7-8df4-5f69a2011bb5</vt:lpwstr>
  </property>
  <property fmtid="{D5CDD505-2E9C-101B-9397-08002B2CF9AE}" pid="9" name="MSIP_Label_7bd1f144-26ac-4410-8fdb-05c7de218e82_ActionId">
    <vt:lpwstr>40487095-8850-407e-a741-938cfd549740</vt:lpwstr>
  </property>
  <property fmtid="{D5CDD505-2E9C-101B-9397-08002B2CF9AE}" pid="10" name="MSIP_Label_7bd1f144-26ac-4410-8fdb-05c7de218e82_ContentBits">
    <vt:lpwstr>3</vt:lpwstr>
  </property>
</Properties>
</file>